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456" y="779317"/>
            <a:ext cx="6307280" cy="2140527"/>
          </a:xfrm>
        </p:spPr>
        <p:txBody>
          <a:bodyPr/>
          <a:lstStyle/>
          <a:p>
            <a:r>
              <a:rPr lang="en-US" dirty="0" smtClean="0"/>
              <a:t>Financial Statement </a:t>
            </a:r>
            <a:br>
              <a:rPr lang="en-US" dirty="0" smtClean="0"/>
            </a:br>
            <a:r>
              <a:rPr lang="en-US" dirty="0" smtClean="0"/>
              <a:t>For UPS!!!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07481" y="5600700"/>
            <a:ext cx="3673331" cy="63038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By: SHAKAYLA WILLIAMS AND ALEXIS CURRIN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45" y="1172077"/>
            <a:ext cx="2826329" cy="3689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" y="3450506"/>
            <a:ext cx="3117272" cy="3009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671" y="2576945"/>
            <a:ext cx="446809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80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income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financial statement that measures a company's financial performance over a specific accounting period. Financial performance is assessed by giving a summary of how the business incurs its revenues and expenses through both operating and non-operating activities. It also shows the net profit or loss incurred over a specific accounting period, typically over a </a:t>
            </a:r>
            <a:r>
              <a:rPr lang="en-US" dirty="0" smtClean="0"/>
              <a:t>quarter </a:t>
            </a:r>
            <a:r>
              <a:rPr lang="en-US" dirty="0"/>
              <a:t>or </a:t>
            </a:r>
            <a:r>
              <a:rPr lang="en-US" dirty="0" smtClean="0"/>
              <a:t>a year.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408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Income Statement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305229"/>
              </p:ext>
            </p:extLst>
          </p:nvPr>
        </p:nvGraphicFramePr>
        <p:xfrm>
          <a:off x="1155700" y="2603500"/>
          <a:ext cx="88249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/>
                <a:gridCol w="2941638"/>
                <a:gridCol w="2941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</a:t>
                      </a:r>
                      <a:r>
                        <a:rPr lang="en-US" baseline="0" dirty="0" smtClean="0"/>
                        <a:t> Statement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$55,438,000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$58,232,000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 of Revenue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$13,703,000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$14,758,000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Gross Profit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$41,735,000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$43,474000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5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Cost Statement?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document that reflects the cost of the items and services required by a particular project or department for the performance of its business purposes. For example, a departmental cost sheet might include the material costs, labor costs and overhead costs incurred over a given time frame by a department and it therefore provides a record of costs that are chargeable to that department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5635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Cost Statement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4093"/>
              </p:ext>
            </p:extLst>
          </p:nvPr>
        </p:nvGraphicFramePr>
        <p:xfrm>
          <a:off x="1155700" y="2603500"/>
          <a:ext cx="882491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/>
                <a:gridCol w="2941638"/>
                <a:gridCol w="2941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Earnings Before Interest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And Tax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$7,054,000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$4,990,000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$380,000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$353,000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Income Tax Expense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$6,674,000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$4,637,000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Expense Net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Income Continuing Ops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$4,372,000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$3,032,000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54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PS 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38153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leibish.com/media/mediabank/up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57" y="3343274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irleigh1card.com/main/wp-content/uploads/2015/08/upsstore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153" y="0"/>
            <a:ext cx="8253847" cy="230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aples.com/sbd/cre/products/140803/38281/images/parcel-service-b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4146"/>
            <a:ext cx="3590925" cy="3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humzoo.com/ben/view/ben_0_8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244" y="3823854"/>
            <a:ext cx="3225513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38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What is UPS?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UPS is a mailing service that helps you streamline and optimize your mailing process. It is </a:t>
            </a:r>
            <a:r>
              <a:rPr lang="en-US" dirty="0"/>
              <a:t>the world's largest package delivery company and a provider of supply chain management </a:t>
            </a:r>
            <a:r>
              <a:rPr lang="en-US" dirty="0" smtClean="0"/>
              <a:t>solutions.</a:t>
            </a:r>
            <a:r>
              <a:rPr lang="en-US" baseline="30000" dirty="0"/>
              <a:t> </a:t>
            </a:r>
            <a:r>
              <a:rPr lang="en-US" dirty="0" smtClean="0"/>
              <a:t>The </a:t>
            </a:r>
            <a:r>
              <a:rPr lang="en-US" dirty="0"/>
              <a:t>global logistics company is headquartered in </a:t>
            </a:r>
            <a:r>
              <a:rPr lang="en-US" dirty="0">
                <a:solidFill>
                  <a:schemeClr val="tx1"/>
                </a:solidFill>
              </a:rPr>
              <a:t>Sandy </a:t>
            </a:r>
            <a:r>
              <a:rPr lang="en-US" dirty="0" smtClean="0">
                <a:solidFill>
                  <a:schemeClr val="tx1"/>
                </a:solidFill>
              </a:rPr>
              <a:t>Springs, Georgia</a:t>
            </a:r>
            <a:r>
              <a:rPr lang="en-US" dirty="0" smtClean="0"/>
              <a:t>, which </a:t>
            </a:r>
            <a:r>
              <a:rPr lang="en-US" dirty="0"/>
              <a:t>is part of the Greater </a:t>
            </a:r>
            <a:r>
              <a:rPr lang="en-US" dirty="0" smtClean="0"/>
              <a:t>Atlanta area. UPS </a:t>
            </a:r>
            <a:r>
              <a:rPr lang="en-US" dirty="0"/>
              <a:t>delivers more than 15 million packages a day to more than 6.1 million customers in more than 220 </a:t>
            </a:r>
            <a:r>
              <a:rPr lang="en-US" dirty="0" smtClean="0"/>
              <a:t>countries </a:t>
            </a:r>
            <a:r>
              <a:rPr lang="en-US" dirty="0"/>
              <a:t>around the </a:t>
            </a:r>
            <a:r>
              <a:rPr lang="en-US" dirty="0" smtClean="0"/>
              <a:t>world. UPS </a:t>
            </a:r>
            <a:r>
              <a:rPr lang="en-US" dirty="0"/>
              <a:t>is known for its brown delivery trucks and uniforms, hence the company nickname </a:t>
            </a:r>
            <a:r>
              <a:rPr lang="en-US" i="1" dirty="0"/>
              <a:t>"Brown"</a:t>
            </a:r>
            <a:r>
              <a:rPr lang="en-US" dirty="0"/>
              <a:t>. UPS also operates its own </a:t>
            </a:r>
            <a:r>
              <a:rPr lang="en-US" dirty="0" smtClean="0"/>
              <a:t>airline and </a:t>
            </a:r>
            <a:r>
              <a:rPr lang="en-US" dirty="0"/>
              <a:t>air </a:t>
            </a:r>
            <a:r>
              <a:rPr lang="en-US" dirty="0" smtClean="0"/>
              <a:t>cargo  </a:t>
            </a:r>
            <a:r>
              <a:rPr lang="en-US" dirty="0"/>
              <a:t>delivery </a:t>
            </a:r>
            <a:r>
              <a:rPr lang="en-US" dirty="0" smtClean="0"/>
              <a:t>service.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885">
            <a:off x="9718911" y="4563371"/>
            <a:ext cx="2126725" cy="21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8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927" y="973668"/>
            <a:ext cx="9211685" cy="706964"/>
          </a:xfrm>
        </p:spPr>
        <p:txBody>
          <a:bodyPr/>
          <a:lstStyle/>
          <a:p>
            <a:r>
              <a:rPr lang="en-US" dirty="0" smtClean="0"/>
              <a:t>What is operating expenses Statement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expense incurred in carrying out an organization's day-to-day activities, but not directly associated with production. Operating expenses include such things as payroll, sales commissions, employee benefits and </a:t>
            </a:r>
            <a:r>
              <a:rPr lang="en-US" dirty="0" smtClean="0"/>
              <a:t>contributions</a:t>
            </a:r>
            <a:r>
              <a:rPr lang="en-US" dirty="0"/>
              <a:t>, transportation and </a:t>
            </a:r>
            <a:r>
              <a:rPr lang="en-US" dirty="0" smtClean="0"/>
              <a:t>travel </a:t>
            </a:r>
            <a:r>
              <a:rPr lang="en-US" dirty="0"/>
              <a:t>and depreciation, rent, repairs, and taxes. These expenses are usually subdivided into selling expenses and administrative and general expenses. Also called non-manufacturing expenses.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37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Expenses Statement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226052"/>
              </p:ext>
            </p:extLst>
          </p:nvPr>
        </p:nvGraphicFramePr>
        <p:xfrm>
          <a:off x="1155700" y="2603500"/>
          <a:ext cx="8824914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/>
                <a:gridCol w="2941638"/>
                <a:gridCol w="2941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</a:t>
                      </a:r>
                      <a:r>
                        <a:rPr lang="en-US" baseline="0" dirty="0" smtClean="0"/>
                        <a:t>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Research</a:t>
                      </a:r>
                      <a:r>
                        <a:rPr lang="en-US" baseline="0" dirty="0" smtClean="0"/>
                        <a:t> Development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Sales,General,and</a:t>
                      </a:r>
                      <a:r>
                        <a:rPr lang="en-US" baseline="0" dirty="0" smtClean="0"/>
                        <a:t> Administration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$36,583,000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$32,834,000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</a:t>
                      </a:r>
                      <a:r>
                        <a:rPr lang="en-US" baseline="0" dirty="0" smtClean="0"/>
                        <a:t> operating expenses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$1,923,000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$1,867,000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$4,968,000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$7,034,000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327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Cash Flow Statement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financial accounting, a cash flow statement, also known as statement of cash flows, is a financial statement that shows how changes in balance sheet accounts and income affect cash and cash equivalents, and breaks the analysis down to operating, investing and financing activities.</a:t>
            </a:r>
          </a:p>
        </p:txBody>
      </p:sp>
    </p:spTree>
    <p:extLst>
      <p:ext uri="{BB962C8B-B14F-4D97-AF65-F5344CB8AC3E}">
        <p14:creationId xmlns:p14="http://schemas.microsoft.com/office/powerpoint/2010/main" val="2153267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Cash Flow Statement 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908728"/>
              </p:ext>
            </p:extLst>
          </p:nvPr>
        </p:nvGraphicFramePr>
        <p:xfrm>
          <a:off x="1155700" y="2603500"/>
          <a:ext cx="8824914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/>
                <a:gridCol w="2941638"/>
                <a:gridCol w="2941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Income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$3,032,000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$4,372,000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Income</a:t>
                      </a:r>
                      <a:r>
                        <a:rPr lang="en-US" baseline="0" dirty="0" smtClean="0"/>
                        <a:t> Adjustments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$449,000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$1,239,000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Cash 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$2,374,000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$2,662,000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</a:t>
                      </a:r>
                      <a:r>
                        <a:rPr lang="en-US" baseline="0" dirty="0" smtClean="0"/>
                        <a:t> Cash Flow </a:t>
                      </a:r>
                    </a:p>
                    <a:p>
                      <a:r>
                        <a:rPr lang="en-US" baseline="0" dirty="0" smtClean="0"/>
                        <a:t>Financing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$5,161,000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$7,807,000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 Cash Flow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Investing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$2,801,000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$2,114,000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44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Balance Sheet?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statement </a:t>
            </a:r>
            <a:r>
              <a:rPr lang="en-US" dirty="0"/>
              <a:t>of the assets, liabilities, and capital of a business or other organization at a particular point in time, detailing the balance of income and expenditure over the preceding period.</a:t>
            </a:r>
          </a:p>
        </p:txBody>
      </p:sp>
    </p:spTree>
    <p:extLst>
      <p:ext uri="{BB962C8B-B14F-4D97-AF65-F5344CB8AC3E}">
        <p14:creationId xmlns:p14="http://schemas.microsoft.com/office/powerpoint/2010/main" val="3756320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Balance Sheet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507704"/>
              </p:ext>
            </p:extLst>
          </p:nvPr>
        </p:nvGraphicFramePr>
        <p:xfrm>
          <a:off x="1155700" y="2603500"/>
          <a:ext cx="8824914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638"/>
                <a:gridCol w="2941638"/>
                <a:gridCol w="29416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r>
                        <a:rPr lang="en-US" baseline="0" dirty="0" smtClean="0"/>
                        <a:t>-Term Investments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$767,000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$1,004,000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Cash</a:t>
                      </a:r>
                      <a:r>
                        <a:rPr lang="en-US" baseline="0" dirty="0" smtClean="0"/>
                        <a:t> and Cash Equivalents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4,665,000  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2,291,000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Short/Current Long Term Debt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effectLst/>
                        </a:rPr>
                        <a:t>$923,000                             </a:t>
                      </a:r>
                      <a:r>
                        <a:rPr lang="en-US" dirty="0">
                          <a:effectLst/>
                        </a:rPr>
                        <a:t>  </a:t>
                      </a:r>
                    </a:p>
                  </a:txBody>
                  <a:tcPr marL="19050" marR="19050" marT="19050" marB="1905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 Liabilities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10,525,000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14,727,000  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Retained Earnings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$6,925,000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$5,726,000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Stockholder Equity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6,474,000  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2,141,000  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361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274</TotalTime>
  <Words>583</Words>
  <Application>Microsoft Office PowerPoint</Application>
  <PresentationFormat>Widescreen</PresentationFormat>
  <Paragraphs>105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 Boardroom</vt:lpstr>
      <vt:lpstr>Financial Statement  For UPS!!!</vt:lpstr>
      <vt:lpstr>PowerPoint Presentation</vt:lpstr>
      <vt:lpstr>                     What is UPS?</vt:lpstr>
      <vt:lpstr>What is operating expenses Statement ?</vt:lpstr>
      <vt:lpstr>Operating Expenses Statement </vt:lpstr>
      <vt:lpstr>What is a Cash Flow Statement ?</vt:lpstr>
      <vt:lpstr>               Cash Flow Statement  </vt:lpstr>
      <vt:lpstr>What is A Balance Sheet?</vt:lpstr>
      <vt:lpstr>                        Balance Sheet</vt:lpstr>
      <vt:lpstr>What Is A income Statement?</vt:lpstr>
      <vt:lpstr>                 Income Statement</vt:lpstr>
      <vt:lpstr>What Is A Cost Statement?</vt:lpstr>
      <vt:lpstr>                 Cost Statement 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Statement  For UPS!!!</dc:title>
  <dc:creator>Williams Shakayla</dc:creator>
  <cp:lastModifiedBy>Williams Shakayla</cp:lastModifiedBy>
  <cp:revision>23</cp:revision>
  <dcterms:created xsi:type="dcterms:W3CDTF">2016-01-26T13:08:40Z</dcterms:created>
  <dcterms:modified xsi:type="dcterms:W3CDTF">2016-02-10T13:08:05Z</dcterms:modified>
</cp:coreProperties>
</file>